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8042ce972264141" /><Relationship Type="http://schemas.openxmlformats.org/officeDocument/2006/relationships/extended-properties" Target="/docProps/app.xml" Id="R42cc6ae75f344e7c" /><Relationship Type="http://schemas.openxmlformats.org/officeDocument/2006/relationships/officeDocument" Target="/ppt/presentation.xml" Id="R43c4614fa16e4e7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7ba065ed87e4b16"/>
  </p:sldMasterIdLst>
  <p:notesMasterIdLst>
    <p:notesMasterId xmlns:r="http://schemas.openxmlformats.org/officeDocument/2006/relationships" r:id="R4454e97db0e24bbe"/>
  </p:notesMasterIdLst>
  <p:sldIdLst>
    <p:sldId xmlns:r="http://schemas.openxmlformats.org/officeDocument/2006/relationships" id="256" r:id="R4363db135b9f46c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60a34301d7a42a7" /><Relationship Type="http://schemas.openxmlformats.org/officeDocument/2006/relationships/slideMaster" Target="/ppt/slideMasters/slideMaster1.xml" Id="Rb7ba065ed87e4b16" /><Relationship Type="http://schemas.openxmlformats.org/officeDocument/2006/relationships/notesMaster" Target="/ppt/notesMasters/notesMaster1.xml" Id="R4454e97db0e24bbe" /><Relationship Type="http://schemas.openxmlformats.org/officeDocument/2006/relationships/presProps" Target="/ppt/presProps.xml" Id="Rd8d02211d1964a6c" /><Relationship Type="http://schemas.openxmlformats.org/officeDocument/2006/relationships/tableStyles" Target="/ppt/tableStyles.xml" Id="R2cb0207269144696" /><Relationship Type="http://schemas.openxmlformats.org/officeDocument/2006/relationships/slide" Target="/ppt/slides/slide1.xml" Id="R4363db135b9f46c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ab6832917dd4c4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88a29f55b8e4473" /><Relationship Type="http://schemas.openxmlformats.org/officeDocument/2006/relationships/notesMaster" Target="/ppt/notesMasters/notesMaster1.xml" Id="Ra069287b2eab45d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https://doi.org/10.1016/j.brs.2025.103010</a:t>
            </a:r>
          </a:p>
          <a:p xmlns:a="http://schemas.openxmlformats.org/drawingml/2006/main">
            <a:r>
              <a:t>Vasileiadi et al., Brain Stimulation 2026;19(1):103010; published online 18 December 2025.</a:t>
            </a:r>
          </a:p>
          <a:p xmlns:a="http://schemas.openxmlformats.org/drawingml/2006/main">
            <a:r>
              <a:t>Figure 9 reproduced unchanged under CC BY-NC-ND 4.0: https://creativecommons.org/licenses/by-nc-nd/4.0/</a:t>
            </a:r>
          </a:p>
          <a:p xmlns:a="http://schemas.openxmlformats.org/drawingml/2006/main">
            <a:r>
              <a:t>Original figure: https://www.tmsfmri.com/wp-content/uploads/2026/09/vasileiadi-2026-timing-network-effects-figure-9.jpg</a:t>
            </a:r>
          </a:p>
          <a:p xmlns:a="http://schemas.openxmlformats.org/drawingml/2006/main">
            <a:r>
              <a:t>The 0 and 200 ms conditions refer to onset of five-pulse, 10 Hz bursts lasting 400 ms, not to isolated pulses or fMRI temporal resolution. Speech behavior was measured outside the scanner in a separate experiment; the fMRI experiment did not include concurrent speech recording. The findings support a state-dependent network account of TMS effects, not clinical validation of presurgical mapping.</a:t>
            </a:r>
          </a:p>
          <a:p xmlns:a="http://schemas.openxmlformats.org/drawingml/2006/main">
            <a:r>
              <a:t>Study page: https://www.tmsfmri.com/publicationlist/chronometric-tms-fmri-speech-production/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68f1089f6240e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5fde18498ef4f1b" /><Relationship Type="http://schemas.openxmlformats.org/officeDocument/2006/relationships/slideLayout" Target="/ppt/slideLayouts/slideLayout1.xml" Id="R10522d7d4eab496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0522d7d4eab496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ba02485e414676" /><Relationship Type="http://schemas.openxmlformats.org/officeDocument/2006/relationships/image" Target="/ppt/media/image.jpeg" Id="Re4022b86c7f94573" /><Relationship Type="http://schemas.openxmlformats.org/officeDocument/2006/relationships/notesSlide" Target="/ppt/notesSlides/notesSlide1.xml" Id="R65e765e116b7487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9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5E6994-0C39-44FE-A3BA-12CC1D699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8125"/>
            <a:ext cx="11277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47E8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147E83"/>
                </a:solidFill>
                <a:latin typeface="Helvetica Neue"/>
                <a:ea typeface="Helvetica Neue"/>
                <a:cs typeface="Helvetica Neue"/>
              </a:rPr>
              <a:t>TIK GROUP  /  CHRONOMETRIC TMS-fMRI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337A09-BA2B-40E9-8FF3-E6E29BBB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1025"/>
            <a:ext cx="112776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733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25" b="1">
                <a:solidFill>
                  <a:srgbClr val="17333F"/>
                </a:solidFill>
                <a:latin typeface="Helvetica Neue"/>
                <a:ea typeface="Helvetica Neue"/>
                <a:cs typeface="Helvetica Neue"/>
              </a:rPr>
              <a:t>Speech-network responses depend on TMS timing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6A71ED-753D-4144-896D-140484DF1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28725"/>
            <a:ext cx="112776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33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17333F"/>
                </a:solidFill>
                <a:latin typeface="Helvetica Neue"/>
                <a:ea typeface="Helvetica Neue"/>
                <a:cs typeface="Helvetica Neue"/>
              </a:rPr>
              <a:t>Left STG stimulation during object naming · 5 pulses at 10 Hz · onset at 0 or 200 ms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022b86c7f94573"/>
          <a:stretch xmlns:a="http://schemas.openxmlformats.org/drawingml/2006/main"/>
        </p:blipFill>
        <p:spPr>
          <a:xfrm xmlns:a="http://schemas.openxmlformats.org/drawingml/2006/main">
            <a:off x="1685139" y="1743075"/>
            <a:ext cx="8821722" cy="326707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7DEE34-ACF8-4DEF-8207-6CD152F59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24450"/>
            <a:ext cx="112776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47E8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47E83"/>
                </a:solidFill>
                <a:latin typeface="Helvetica Neue"/>
                <a:ea typeface="Helvetica Neue"/>
                <a:cs typeface="Helvetica Neue"/>
              </a:rPr>
              <a:t>Later TMS onset produced greater BOLD responses in IFG, medial PFC and thalamus.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86FD4A-0126-4249-BCD3-65E1D2827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34025"/>
            <a:ext cx="1127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333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17333F"/>
                </a:solidFill>
                <a:latin typeface="Helvetica Neue"/>
                <a:ea typeface="Helvetica Neue"/>
                <a:cs typeface="Helvetica Neue"/>
              </a:rPr>
              <a:t>Twenty healthy participants; speech responses were recorded in a separate session outside the scanner.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DE8FDC-BE7B-44A7-9015-64CF1B6DD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953125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265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26574"/>
                </a:solidFill>
                <a:latin typeface="Helvetica Neue"/>
                <a:ea typeface="Helvetica Neue"/>
                <a:cs typeface="Helvetica Neue"/>
              </a:rPr>
              <a:t>Vasileiadi M, Schuler A-L, Woletz M, Witz V, Grosshagauer S, Coetzee J, Tik M. Chronometric interleaved TMS-fMRI shows</a:t>
            </a:r>
          </a:p>
          <a:p xmlns:a="http://schemas.openxmlformats.org/drawingml/2006/main">
            <a:pPr>
              <a:defRPr sz="1125" b="0">
                <a:solidFill>
                  <a:srgbClr val="5265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26574"/>
                </a:solidFill>
                <a:latin typeface="Helvetica Neue"/>
                <a:ea typeface="Helvetica Neue"/>
                <a:cs typeface="Helvetica Neue"/>
              </a:rPr>
              <a:t>state-dependent network effects underlying speech production. Brain Stimulation. 2026;19(1):103010. doi:10.1016/j.brs.2025.103010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21C934-72B3-4DEC-9C54-E27127851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38900"/>
            <a:ext cx="11277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265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>
                <a:solidFill>
                  <a:srgbClr val="526574"/>
                </a:solidFill>
                <a:latin typeface="Helvetica Neue"/>
                <a:ea typeface="Helvetica Neue"/>
                <a:cs typeface="Helvetica Neue"/>
              </a:rPr>
              <a:t>Figure 9 reproduced unchanged · cluster-level FWE p &lt; .05 · © 2025 The Authors · CC BY-NC-ND 4.0</a:t>
            </a:r>
          </a:p>
        </p:txBody>
      </p:sp>
    </p:spTree>
    <p:extLst>
      <p:ext uri="{BB962C8B-B14F-4D97-AF65-F5344CB8AC3E}">
        <p14:creationId xmlns:p14="http://schemas.microsoft.com/office/powerpoint/2010/main" val="1307844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2026-09-27T20:37:02.9460000Z</dcterms:created>
  <dcterms:modified xsi:type="dcterms:W3CDTF">2026-09-27T20:37:02.9460000Z</dcterms:modified>
</coreProperties>
</file>